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630" r:id="rId4"/>
  </p:sldMasterIdLst>
  <p:notesMasterIdLst>
    <p:notesMasterId r:id="rId12"/>
  </p:notesMasterIdLst>
  <p:handoutMasterIdLst>
    <p:handoutMasterId r:id="rId13"/>
  </p:handoutMasterIdLst>
  <p:sldIdLst>
    <p:sldId id="634" r:id="rId5"/>
    <p:sldId id="629" r:id="rId6"/>
    <p:sldId id="638" r:id="rId7"/>
    <p:sldId id="631" r:id="rId8"/>
    <p:sldId id="632" r:id="rId9"/>
    <p:sldId id="635" r:id="rId10"/>
    <p:sldId id="637" r:id="rId11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88" userDrawn="1">
          <p15:clr>
            <a:srgbClr val="A4A3A4"/>
          </p15:clr>
        </p15:guide>
        <p15:guide id="2" pos="21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595B"/>
    <a:srgbClr val="FF8200"/>
    <a:srgbClr val="FFFFFF"/>
    <a:srgbClr val="99CCFF"/>
    <a:srgbClr val="FF0000"/>
    <a:srgbClr val="009900"/>
    <a:srgbClr val="A50021"/>
    <a:srgbClr val="33CC33"/>
    <a:srgbClr val="FF99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385" autoAdjust="0"/>
    <p:restoredTop sz="96023" autoAdjust="0"/>
  </p:normalViewPr>
  <p:slideViewPr>
    <p:cSldViewPr snapToGrid="0">
      <p:cViewPr varScale="1">
        <p:scale>
          <a:sx n="105" d="100"/>
          <a:sy n="105" d="100"/>
        </p:scale>
        <p:origin x="1248" y="90"/>
      </p:cViewPr>
      <p:guideLst>
        <p:guide orient="horz" pos="888"/>
        <p:guide pos="2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50" d="100"/>
          <a:sy n="50" d="100"/>
        </p:scale>
        <p:origin x="-1182" y="288"/>
      </p:cViewPr>
      <p:guideLst>
        <p:guide orient="horz" pos="2928"/>
        <p:guide pos="2208"/>
      </p:guideLst>
    </p:cSldViewPr>
  </p:notes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3038475" cy="460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638" tIns="46317" rIns="92638" bIns="46317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8" y="0"/>
            <a:ext cx="3038475" cy="460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638" tIns="46317" rIns="92638" bIns="4631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8823325"/>
            <a:ext cx="3038475" cy="460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638" tIns="46317" rIns="92638" bIns="46317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8" y="8823325"/>
            <a:ext cx="3038475" cy="460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638" tIns="46317" rIns="92638" bIns="46317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EA08F208-309A-4D9A-82AF-E03D6ACF71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8873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38" tIns="46317" rIns="92638" bIns="46317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38" tIns="46317" rIns="92638" bIns="4631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9" y="4416427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38" tIns="46317" rIns="92638" bIns="463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8831265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38" tIns="46317" rIns="92638" bIns="46317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8" y="8831265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38" tIns="46317" rIns="92638" bIns="46317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5D00C90A-46E3-4F6E-95A0-391D41793F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9083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2702646"/>
            <a:ext cx="3371791" cy="3387710"/>
          </a:xfrm>
          <a:prstGeom prst="rect">
            <a:avLst/>
          </a:prstGeom>
        </p:spPr>
      </p:pic>
      <p:sp>
        <p:nvSpPr>
          <p:cNvPr id="3" name="Line 2"/>
          <p:cNvSpPr>
            <a:spLocks noChangeShapeType="1"/>
          </p:cNvSpPr>
          <p:nvPr/>
        </p:nvSpPr>
        <p:spPr bwMode="auto">
          <a:xfrm>
            <a:off x="508000" y="6451600"/>
            <a:ext cx="11176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508000" y="1231900"/>
            <a:ext cx="11176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50191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3674533" y="1962150"/>
            <a:ext cx="8009468" cy="1600200"/>
          </a:xfrm>
        </p:spPr>
        <p:txBody>
          <a:bodyPr/>
          <a:lstStyle>
            <a:lvl1pPr>
              <a:defRPr sz="4400" i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B3FFA-99AC-4324-BD10-92BBEB903BFC}" type="slidenum">
              <a:rPr lang="en-US" smtClean="0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08080"/>
              </a:solidFill>
            </a:endParaRPr>
          </a:p>
        </p:txBody>
      </p:sp>
      <p:sp>
        <p:nvSpPr>
          <p:cNvPr id="15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6839096" y="4489851"/>
            <a:ext cx="4844904" cy="1550601"/>
          </a:xfrm>
        </p:spPr>
        <p:txBody>
          <a:bodyPr/>
          <a:lstStyle>
            <a:lvl1pPr marL="0" indent="0" algn="r">
              <a:buNone/>
              <a:defRPr b="1"/>
            </a:lvl1pPr>
          </a:lstStyle>
          <a:p>
            <a:pPr lvl="0"/>
            <a:r>
              <a:rPr lang="en-US" dirty="0" smtClean="0"/>
              <a:t>Click to add subtitle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508001" y="281928"/>
            <a:ext cx="11175999" cy="707886"/>
          </a:xfrm>
          <a:prstGeom prst="rect">
            <a:avLst/>
          </a:prstGeom>
          <a:effectLst>
            <a:outerShdw dist="35560" dir="2700000" algn="ctr" rotWithShape="0">
              <a:srgbClr val="C0C0C0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kern="1200" noProof="0" dirty="0" smtClean="0">
                <a:solidFill>
                  <a:schemeClr val="tx1"/>
                </a:solidFill>
                <a:latin typeface="Tahoma" charset="0"/>
                <a:ea typeface="+mn-ea"/>
                <a:cs typeface="+mn-cs"/>
              </a:rPr>
              <a:t>Air Force Materiel Command</a:t>
            </a:r>
            <a:endParaRPr lang="en-US" sz="4000" b="1" kern="1200" noProof="0" dirty="0">
              <a:solidFill>
                <a:schemeClr val="tx1"/>
              </a:solidFill>
              <a:latin typeface="Tahoma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76495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4CF4F-2ECB-4C54-9552-FB58A436033C}" type="slidenum">
              <a:rPr lang="en-US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08080"/>
              </a:solidFill>
            </a:endParaRPr>
          </a:p>
        </p:txBody>
      </p:sp>
      <p:pic>
        <p:nvPicPr>
          <p:cNvPr id="6" name="Picture 2" descr="afmc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201" y="96838"/>
            <a:ext cx="992205" cy="992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1035"/>
          <p:cNvSpPr>
            <a:spLocks noChangeShapeType="1"/>
          </p:cNvSpPr>
          <p:nvPr userDrawn="1"/>
        </p:nvSpPr>
        <p:spPr bwMode="auto">
          <a:xfrm>
            <a:off x="508000" y="6451600"/>
            <a:ext cx="11176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9" name="Line 1036"/>
          <p:cNvSpPr>
            <a:spLocks noChangeShapeType="1"/>
          </p:cNvSpPr>
          <p:nvPr userDrawn="1"/>
        </p:nvSpPr>
        <p:spPr bwMode="auto">
          <a:xfrm>
            <a:off x="508000" y="1231900"/>
            <a:ext cx="11176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47625"/>
            <a:ext cx="10118218" cy="1143000"/>
          </a:xfrm>
        </p:spPr>
        <p:txBody>
          <a:bodyPr/>
          <a:lstStyle/>
          <a:p>
            <a:r>
              <a:rPr lang="en-US" dirty="0" smtClean="0"/>
              <a:t>Purpose</a:t>
            </a:r>
            <a:endParaRPr lang="en-US" sz="3200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37576" y="2438400"/>
            <a:ext cx="11197167" cy="946150"/>
          </a:xfrm>
        </p:spPr>
        <p:txBody>
          <a:bodyPr anchor="ctr"/>
          <a:lstStyle>
            <a:lvl1pPr marL="0" indent="0" algn="ctr">
              <a:buNone/>
              <a:defRPr sz="2800" i="1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ext Box 25"/>
          <p:cNvSpPr txBox="1">
            <a:spLocks noChangeArrowheads="1"/>
          </p:cNvSpPr>
          <p:nvPr userDrawn="1"/>
        </p:nvSpPr>
        <p:spPr bwMode="auto">
          <a:xfrm>
            <a:off x="660400" y="6521450"/>
            <a:ext cx="111760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buNone/>
              <a:defRPr/>
            </a:pPr>
            <a:r>
              <a:rPr lang="en-US" sz="16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  <a:t>One AFMC…Powering the World’s Greatest Air Force</a:t>
            </a:r>
            <a:endParaRPr lang="en-US" sz="1600" b="1" i="1" dirty="0"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1811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4CF4F-2ECB-4C54-9552-FB58A436033C}" type="slidenum">
              <a:rPr lang="en-US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08080"/>
              </a:solidFill>
            </a:endParaRPr>
          </a:p>
        </p:txBody>
      </p:sp>
      <p:pic>
        <p:nvPicPr>
          <p:cNvPr id="6" name="Picture 2" descr="afmc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201" y="96838"/>
            <a:ext cx="992205" cy="992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1035"/>
          <p:cNvSpPr>
            <a:spLocks noChangeShapeType="1"/>
          </p:cNvSpPr>
          <p:nvPr userDrawn="1"/>
        </p:nvSpPr>
        <p:spPr bwMode="auto">
          <a:xfrm>
            <a:off x="508000" y="6451600"/>
            <a:ext cx="11176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9" name="Line 1036"/>
          <p:cNvSpPr>
            <a:spLocks noChangeShapeType="1"/>
          </p:cNvSpPr>
          <p:nvPr userDrawn="1"/>
        </p:nvSpPr>
        <p:spPr bwMode="auto">
          <a:xfrm>
            <a:off x="508000" y="1231900"/>
            <a:ext cx="11176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10" name="Text Box 25"/>
          <p:cNvSpPr txBox="1">
            <a:spLocks noChangeArrowheads="1"/>
          </p:cNvSpPr>
          <p:nvPr userDrawn="1"/>
        </p:nvSpPr>
        <p:spPr bwMode="auto">
          <a:xfrm>
            <a:off x="508000" y="6477490"/>
            <a:ext cx="111760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buNone/>
              <a:defRPr/>
            </a:pPr>
            <a:r>
              <a:rPr lang="en-US" sz="16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  <a:t>One AFMC…Powering the World’s Greatest Air Force</a:t>
            </a:r>
          </a:p>
        </p:txBody>
      </p:sp>
    </p:spTree>
    <p:extLst>
      <p:ext uri="{BB962C8B-B14F-4D97-AF65-F5344CB8AC3E}">
        <p14:creationId xmlns:p14="http://schemas.microsoft.com/office/powerpoint/2010/main" val="23941099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eaLnBrk="0" hangingPunct="0">
              <a:defRPr/>
            </a:pPr>
            <a:fld id="{B5E6CACA-09AB-49BC-8429-8308382B75D4}" type="slidenum">
              <a:rPr lang="en-US" smtClean="0">
                <a:solidFill>
                  <a:srgbClr val="FFFFFF">
                    <a:lumMod val="50000"/>
                  </a:srgbClr>
                </a:solidFill>
              </a:rPr>
              <a:pPr eaLnBrk="0" hangingPunct="0">
                <a:defRPr/>
              </a:pPr>
              <a:t>‹#›</a:t>
            </a:fld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771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10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651067" y="6524625"/>
            <a:ext cx="152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eaLnBrk="0" hangingPunct="0">
              <a:defRPr/>
            </a:pPr>
            <a:fld id="{B5E6CACA-09AB-49BC-8429-8308382B75D4}" type="slidenum">
              <a:rPr lang="en-US">
                <a:solidFill>
                  <a:srgbClr val="FFFFFF">
                    <a:lumMod val="50000"/>
                  </a:srgbClr>
                </a:solidFill>
              </a:rPr>
              <a:pPr eaLnBrk="0" hangingPunct="0">
                <a:defRPr/>
              </a:pPr>
              <a:t>‹#›</a:t>
            </a:fld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1029" name="Rectangle 1030"/>
          <p:cNvSpPr>
            <a:spLocks noGrp="1" noChangeArrowheads="1"/>
          </p:cNvSpPr>
          <p:nvPr>
            <p:ph type="title"/>
          </p:nvPr>
        </p:nvSpPr>
        <p:spPr bwMode="auto">
          <a:xfrm>
            <a:off x="2156682" y="69057"/>
            <a:ext cx="9525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33" name="Rectangle 104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7576" y="1283270"/>
            <a:ext cx="11197167" cy="474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0"/>
            <a:r>
              <a:rPr lang="en-US" dirty="0" smtClean="0"/>
              <a:t>2nd Bullet</a:t>
            </a:r>
          </a:p>
        </p:txBody>
      </p:sp>
    </p:spTree>
    <p:extLst>
      <p:ext uri="{BB962C8B-B14F-4D97-AF65-F5344CB8AC3E}">
        <p14:creationId xmlns:p14="http://schemas.microsoft.com/office/powerpoint/2010/main" val="1488027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31" r:id="rId1"/>
    <p:sldLayoutId id="2147484634" r:id="rId2"/>
    <p:sldLayoutId id="2147484632" r:id="rId3"/>
    <p:sldLayoutId id="2147484633" r:id="rId4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9pPr>
    </p:titleStyle>
    <p:bodyStyle>
      <a:lvl1pPr marL="285750" indent="-285750" algn="l" rtl="0" eaLnBrk="0" fontAlgn="base" hangingPunct="0">
        <a:spcBef>
          <a:spcPct val="50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688975" indent="-282575" algn="l" rtl="0" eaLnBrk="0" fontAlgn="base" hangingPunct="0">
        <a:spcBef>
          <a:spcPct val="25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027113" indent="-223838" algn="l" rtl="0" eaLnBrk="0" fontAlgn="base" hangingPunct="0">
        <a:spcBef>
          <a:spcPct val="25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fcec.af.mil/Home/Business/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aflcmc.sb.org.mailbox@us.af.mil" TargetMode="External"/><Relationship Id="rId7" Type="http://schemas.openxmlformats.org/officeDocument/2006/relationships/hyperlink" Target="mailto:s53272@us.af.mil" TargetMode="External"/><Relationship Id="rId2" Type="http://schemas.openxmlformats.org/officeDocument/2006/relationships/hyperlink" Target="mailto:AFIMSC.SB.workflow@us.af.mil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afsc.sb.workflow@us.af.mil" TargetMode="External"/><Relationship Id="rId5" Type="http://schemas.openxmlformats.org/officeDocument/2006/relationships/hyperlink" Target="mailto:afrl.sb.workflow@us.af.mil" TargetMode="External"/><Relationship Id="rId4" Type="http://schemas.openxmlformats.org/officeDocument/2006/relationships/hyperlink" Target="mailto:AFNWC.SB.Workflow@us.af.mi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AFMC Small Business Program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C8B3FFA-99AC-4324-BD10-92BBEB903BFC}" type="slidenum">
              <a:rPr lang="en-US" smtClean="0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80808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994544" y="4078225"/>
            <a:ext cx="4762354" cy="1698498"/>
          </a:xfrm>
        </p:spPr>
        <p:txBody>
          <a:bodyPr/>
          <a:lstStyle/>
          <a:p>
            <a:r>
              <a:rPr lang="en-US" dirty="0" smtClean="0"/>
              <a:t>	Jeff Mellott</a:t>
            </a:r>
          </a:p>
          <a:p>
            <a:r>
              <a:rPr lang="en-US" dirty="0" smtClean="0"/>
              <a:t>Director, Small Business Programs</a:t>
            </a:r>
          </a:p>
          <a:p>
            <a:r>
              <a:rPr lang="en-US" dirty="0" smtClean="0"/>
              <a:t> HQ AFMC/SB</a:t>
            </a:r>
          </a:p>
          <a:p>
            <a:r>
              <a:rPr lang="en-US" dirty="0" smtClean="0"/>
              <a:t>17 </a:t>
            </a:r>
            <a:r>
              <a:rPr lang="en-US" dirty="0" smtClean="0"/>
              <a:t>Jun 21</a:t>
            </a:r>
          </a:p>
          <a:p>
            <a:r>
              <a:rPr lang="en-US" dirty="0" smtClean="0"/>
              <a:t>afmc.sb.workflow@us.af.mil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780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Air Force Materiel Command (AFMC)</a:t>
            </a:r>
            <a:br>
              <a:rPr lang="en-US" dirty="0" smtClean="0"/>
            </a:br>
            <a:r>
              <a:rPr lang="en-US" dirty="0" smtClean="0"/>
              <a:t>Center Construct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576" y="1283270"/>
            <a:ext cx="11605072" cy="4743450"/>
          </a:xfrm>
        </p:spPr>
        <p:txBody>
          <a:bodyPr/>
          <a:lstStyle/>
          <a:p>
            <a:r>
              <a:rPr lang="en-US" sz="2400" dirty="0" smtClean="0"/>
              <a:t>AFMC, headquartered at Wright-Patterson AFB, OH is comprised of 6 Centers with various operating locations</a:t>
            </a:r>
          </a:p>
          <a:p>
            <a:pPr lvl="1"/>
            <a:r>
              <a:rPr lang="en-US" sz="2400" dirty="0" smtClean="0"/>
              <a:t>Air Force Installation and Mission Support Center (AFIMSC), Joint-base San Antonio, TX</a:t>
            </a:r>
          </a:p>
          <a:p>
            <a:pPr lvl="2"/>
            <a:r>
              <a:rPr lang="en-US" dirty="0" smtClean="0"/>
              <a:t>Air Force Civil Engineering Center (AFCEC) is part of AFIMSC and located at        Joint-base San Antonio, Lackland, </a:t>
            </a:r>
            <a:r>
              <a:rPr lang="en-US" dirty="0" smtClean="0"/>
              <a:t>TX</a:t>
            </a:r>
          </a:p>
          <a:p>
            <a:pPr lvl="2"/>
            <a:r>
              <a:rPr lang="en-US" dirty="0" smtClean="0"/>
              <a:t>Air Force Installation Contracting Center, located at Wright-Patterson AFB</a:t>
            </a:r>
            <a:endParaRPr lang="en-US" dirty="0" smtClean="0"/>
          </a:p>
          <a:p>
            <a:pPr lvl="1"/>
            <a:r>
              <a:rPr lang="en-US" sz="2400" dirty="0" smtClean="0"/>
              <a:t>Air Force Life Cycle Management Center (AFLCMC), Wright-Patterson AFB, OH</a:t>
            </a:r>
          </a:p>
          <a:p>
            <a:pPr lvl="2"/>
            <a:r>
              <a:rPr lang="en-US" dirty="0" smtClean="0"/>
              <a:t>Operating locations at Hanscom AFB, MA and Eglin AFB, </a:t>
            </a:r>
            <a:r>
              <a:rPr lang="en-US" dirty="0" smtClean="0"/>
              <a:t>FL and others</a:t>
            </a:r>
            <a:endParaRPr lang="en-US" dirty="0" smtClean="0"/>
          </a:p>
          <a:p>
            <a:pPr lvl="1"/>
            <a:r>
              <a:rPr lang="en-US" sz="2400" dirty="0" smtClean="0"/>
              <a:t>Air Force Nuclear Weapons Center (AFNWC), Kirtland AFB, </a:t>
            </a:r>
            <a:r>
              <a:rPr lang="en-US" sz="2400" dirty="0" smtClean="0"/>
              <a:t>NM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8C4CF4F-2ECB-4C54-9552-FB58A436033C}" type="slidenum">
              <a:rPr lang="en-US" smtClean="0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32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Air Force Materiel Command (AFMC)</a:t>
            </a:r>
            <a:br>
              <a:rPr lang="en-US" dirty="0" smtClean="0"/>
            </a:br>
            <a:r>
              <a:rPr lang="en-US" dirty="0" smtClean="0"/>
              <a:t>Center </a:t>
            </a:r>
            <a:r>
              <a:rPr lang="en-US" dirty="0" smtClean="0"/>
              <a:t>Construct,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576" y="1283270"/>
            <a:ext cx="11605072" cy="4743450"/>
          </a:xfrm>
        </p:spPr>
        <p:txBody>
          <a:bodyPr/>
          <a:lstStyle/>
          <a:p>
            <a:pPr lvl="1"/>
            <a:r>
              <a:rPr lang="en-US" sz="2400" dirty="0" smtClean="0"/>
              <a:t>Air </a:t>
            </a:r>
            <a:r>
              <a:rPr lang="en-US" sz="2400" dirty="0" smtClean="0"/>
              <a:t>Force Research Laboratory (AFRL), Wright Patterson AFB, </a:t>
            </a:r>
            <a:r>
              <a:rPr lang="en-US" sz="2400" dirty="0" smtClean="0"/>
              <a:t>OH</a:t>
            </a:r>
          </a:p>
          <a:p>
            <a:pPr lvl="2"/>
            <a:r>
              <a:rPr lang="en-US" dirty="0" smtClean="0"/>
              <a:t>Various lab locations, e.g., at Kirtland AFB, NM, and Rome, NY</a:t>
            </a:r>
            <a:endParaRPr lang="en-US" dirty="0" smtClean="0"/>
          </a:p>
          <a:p>
            <a:pPr lvl="1"/>
            <a:r>
              <a:rPr lang="en-US" sz="2400" dirty="0" smtClean="0"/>
              <a:t>Air Force Sustainment Center (AFSC), Tinker AFB, OK </a:t>
            </a:r>
          </a:p>
          <a:p>
            <a:pPr lvl="2"/>
            <a:r>
              <a:rPr lang="en-US" dirty="0" smtClean="0"/>
              <a:t>Operating locations at Hill AFB, UT and Robins AFB, GA</a:t>
            </a:r>
          </a:p>
          <a:p>
            <a:pPr lvl="1"/>
            <a:r>
              <a:rPr lang="en-US" sz="2400" dirty="0" smtClean="0"/>
              <a:t>Air Force Test Center (AFTC), Edwards AFB, </a:t>
            </a:r>
            <a:r>
              <a:rPr lang="en-US" sz="2400" dirty="0" smtClean="0"/>
              <a:t>CA</a:t>
            </a:r>
          </a:p>
          <a:p>
            <a:pPr lvl="2"/>
            <a:r>
              <a:rPr lang="en-US" dirty="0" smtClean="0"/>
              <a:t>Operating locations at Eglin AFB, FL and Arnold AFB, TN</a:t>
            </a:r>
            <a:endParaRPr lang="en-US" dirty="0" smtClean="0"/>
          </a:p>
          <a:p>
            <a:pPr marL="406400" lvl="1" indent="0">
              <a:buNone/>
            </a:pPr>
            <a:endParaRPr lang="en-US" dirty="0" smtClean="0"/>
          </a:p>
          <a:p>
            <a:pPr marL="406400" lvl="1" indent="0">
              <a:buNone/>
            </a:pPr>
            <a:endParaRPr lang="en-US" dirty="0"/>
          </a:p>
          <a:p>
            <a:pPr marL="406400" lvl="1" indent="0">
              <a:buNone/>
            </a:pPr>
            <a:endParaRPr lang="en-US" dirty="0" smtClean="0"/>
          </a:p>
          <a:p>
            <a:pPr marL="406400" lvl="1" indent="0">
              <a:buNone/>
            </a:pPr>
            <a:r>
              <a:rPr lang="en-US" dirty="0" smtClean="0"/>
              <a:t>(</a:t>
            </a:r>
            <a:r>
              <a:rPr lang="en-US" dirty="0" smtClean="0"/>
              <a:t>not all operating locations are listed)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8C4CF4F-2ECB-4C54-9552-FB58A436033C}" type="slidenum">
              <a:rPr lang="en-US" smtClean="0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115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Air Force Materiel Command (AFMC)</a:t>
            </a:r>
            <a:br>
              <a:rPr lang="en-US" dirty="0" smtClean="0"/>
            </a:br>
            <a:r>
              <a:rPr lang="en-US" dirty="0" smtClean="0"/>
              <a:t>FY20 Small Business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576" y="1283270"/>
            <a:ext cx="11339896" cy="4743450"/>
          </a:xfrm>
        </p:spPr>
        <p:txBody>
          <a:bodyPr/>
          <a:lstStyle/>
          <a:p>
            <a:r>
              <a:rPr lang="en-US" sz="2400" dirty="0" smtClean="0"/>
              <a:t>In FY20 AFMC had a record Small Business Program</a:t>
            </a:r>
          </a:p>
          <a:p>
            <a:pPr lvl="1"/>
            <a:r>
              <a:rPr lang="en-US" sz="2400" dirty="0" smtClean="0"/>
              <a:t>$8.3B of $46.3B in eligible spend, or 17.74%, significantly exceeding AFMC’s FY20 Small Business goal of 12.03%</a:t>
            </a:r>
          </a:p>
          <a:p>
            <a:pPr lvl="2"/>
            <a:r>
              <a:rPr lang="en-US" dirty="0"/>
              <a:t>Eligible spend is </a:t>
            </a:r>
            <a:r>
              <a:rPr lang="en-US" dirty="0" smtClean="0"/>
              <a:t>contract awards available </a:t>
            </a:r>
            <a:r>
              <a:rPr lang="en-US" dirty="0"/>
              <a:t>for small business </a:t>
            </a:r>
            <a:r>
              <a:rPr lang="en-US" dirty="0" smtClean="0"/>
              <a:t>consideration. Exclusions include acquisitions </a:t>
            </a:r>
            <a:r>
              <a:rPr lang="en-US" dirty="0"/>
              <a:t>with a statutorily mandated </a:t>
            </a:r>
            <a:r>
              <a:rPr lang="en-US" dirty="0" smtClean="0"/>
              <a:t>source </a:t>
            </a:r>
            <a:r>
              <a:rPr lang="en-US" dirty="0"/>
              <a:t>and </a:t>
            </a:r>
            <a:r>
              <a:rPr lang="en-US" dirty="0" smtClean="0"/>
              <a:t>those made on behalf </a:t>
            </a:r>
            <a:r>
              <a:rPr lang="en-US" dirty="0"/>
              <a:t>of foreign governments. </a:t>
            </a:r>
          </a:p>
          <a:p>
            <a:pPr lvl="1"/>
            <a:r>
              <a:rPr lang="en-US" sz="2400" dirty="0" smtClean="0"/>
              <a:t>All socio-economic categories experienced substantial spend </a:t>
            </a:r>
          </a:p>
          <a:p>
            <a:pPr marL="1087438" lvl="3" indent="-282575"/>
            <a:r>
              <a:rPr lang="en-US" dirty="0"/>
              <a:t>Small Disadvantaged Business (SDB):  $2.36B</a:t>
            </a:r>
          </a:p>
          <a:p>
            <a:pPr marL="1087438" lvl="3" indent="-282575"/>
            <a:r>
              <a:rPr lang="en-US" dirty="0"/>
              <a:t>Small Disadvantaged Veteran Owned Business (SDVOB): $1.02B</a:t>
            </a:r>
          </a:p>
          <a:p>
            <a:pPr marL="1087438" lvl="3" indent="-282575"/>
            <a:r>
              <a:rPr lang="en-US" dirty="0"/>
              <a:t>Woman Owned (WO):  $1.14B</a:t>
            </a:r>
          </a:p>
          <a:p>
            <a:pPr marL="1087438" lvl="3" indent="-282575"/>
            <a:r>
              <a:rPr lang="en-US" dirty="0"/>
              <a:t>Historically Underutilized Business Zone (</a:t>
            </a:r>
            <a:r>
              <a:rPr lang="en-US" dirty="0" err="1"/>
              <a:t>HUBZone</a:t>
            </a:r>
            <a:r>
              <a:rPr lang="en-US" dirty="0"/>
              <a:t>):  $470M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406400" lvl="1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8C4CF4F-2ECB-4C54-9552-FB58A436033C}" type="slidenum">
              <a:rPr lang="en-US" smtClean="0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837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1717964" y="47625"/>
            <a:ext cx="9924255" cy="1143000"/>
          </a:xfrm>
        </p:spPr>
        <p:txBody>
          <a:bodyPr/>
          <a:lstStyle/>
          <a:p>
            <a:r>
              <a:rPr lang="en-US" dirty="0" smtClean="0"/>
              <a:t>AFMC FY20 Top 10 NAICS</a:t>
            </a:r>
            <a:endParaRPr 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8C4CF4F-2ECB-4C54-9552-FB58A436033C}" type="slidenum">
              <a:rPr lang="en-US" smtClean="0"/>
              <a:pPr>
                <a:defRPr/>
              </a:pPr>
              <a:t>5</a:t>
            </a:fld>
            <a:endParaRPr lang="en-US" dirty="0">
              <a:solidFill>
                <a:schemeClr val="bg2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566056" y="1627189"/>
          <a:ext cx="11076162" cy="41857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521">
                  <a:extLst>
                    <a:ext uri="{9D8B030D-6E8A-4147-A177-3AD203B41FA5}">
                      <a16:colId xmlns:a16="http://schemas.microsoft.com/office/drawing/2014/main" val="3979830666"/>
                    </a:ext>
                  </a:extLst>
                </a:gridCol>
                <a:gridCol w="7578427">
                  <a:extLst>
                    <a:ext uri="{9D8B030D-6E8A-4147-A177-3AD203B41FA5}">
                      <a16:colId xmlns:a16="http://schemas.microsoft.com/office/drawing/2014/main" val="236134877"/>
                    </a:ext>
                  </a:extLst>
                </a:gridCol>
                <a:gridCol w="1839954">
                  <a:extLst>
                    <a:ext uri="{9D8B030D-6E8A-4147-A177-3AD203B41FA5}">
                      <a16:colId xmlns:a16="http://schemas.microsoft.com/office/drawing/2014/main" val="3441241814"/>
                    </a:ext>
                  </a:extLst>
                </a:gridCol>
                <a:gridCol w="692260">
                  <a:extLst>
                    <a:ext uri="{9D8B030D-6E8A-4147-A177-3AD203B41FA5}">
                      <a16:colId xmlns:a16="http://schemas.microsoft.com/office/drawing/2014/main" val="4069970150"/>
                    </a:ext>
                  </a:extLst>
                </a:gridCol>
              </a:tblGrid>
              <a:tr h="3219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NAICS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Description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Grand Total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SB %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0709551"/>
                  </a:ext>
                </a:extLst>
              </a:tr>
              <a:tr h="3219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336411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AIRCRAFT MANUFACTURING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$       18,803,911,486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1.72%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7745496"/>
                  </a:ext>
                </a:extLst>
              </a:tr>
              <a:tr h="6439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541712/15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RESEARCH AND DEVELOPMENT IN THE PHYSICAL, ENGINEERING, AND LIFE SCIENCES (EXCEPT NANOTECHNOLOGY AND BIOTECHNOLOGY)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$         9,240,368,598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37.03%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5938057"/>
                  </a:ext>
                </a:extLst>
              </a:tr>
              <a:tr h="3219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541330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ENGINEERING SERVICES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$         6,602,625,900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11.16%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7082785"/>
                  </a:ext>
                </a:extLst>
              </a:tr>
              <a:tr h="3219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336413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OTHER AIRCRAFT PARTS AND AUXILIARY EQUIPMENT MANUFACTURING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$         4,951,245,529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7.32%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9376785"/>
                  </a:ext>
                </a:extLst>
              </a:tr>
              <a:tr h="3219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336412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AIRCRAFT ENGINE AND ENGINE PARTS MANUFACTURING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$         2,087,097,162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2.86%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0489193"/>
                  </a:ext>
                </a:extLst>
              </a:tr>
              <a:tr h="6439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334511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SEARCH, DETECTION, NAVIGATION, GUIDANCE, AERONAUTICAL, AND NAUTICAL SYSTEM AND INSTRUMENT MANUFACTURING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     1,982,126,129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1.83%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8593235"/>
                  </a:ext>
                </a:extLst>
              </a:tr>
              <a:tr h="3219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488190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OTHER SUPPORT ACTIVITIES FOR AIR TRANSPORTATION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$         1,775,680,992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3.28%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4831800"/>
                  </a:ext>
                </a:extLst>
              </a:tr>
              <a:tr h="3219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336414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GUIDED MISSILE AND SPACE VEHICLE MANUFACTURING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$         1,554,809,495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0.13%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8614249"/>
                  </a:ext>
                </a:extLst>
              </a:tr>
              <a:tr h="3219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332993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AMMUNITION (EXCEPT SMALL ARMS) MANUFACTURING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     1,447,178,178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9.48%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8259395"/>
                  </a:ext>
                </a:extLst>
              </a:tr>
              <a:tr h="3219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541990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ALL OTHER PROFESSIONAL, SCIENTIFIC, AND TECHNICAL SERVICES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     1,059,876,249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6.54%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92995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759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Air Force Materiel Command (AFMC)</a:t>
            </a:r>
            <a:br>
              <a:rPr lang="en-US" dirty="0" smtClean="0"/>
            </a:br>
            <a:r>
              <a:rPr lang="en-US" dirty="0" smtClean="0"/>
              <a:t>AFIMSC/AFCEC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576" y="1283270"/>
            <a:ext cx="11339896" cy="4743450"/>
          </a:xfrm>
        </p:spPr>
        <p:txBody>
          <a:bodyPr/>
          <a:lstStyle/>
          <a:p>
            <a:r>
              <a:rPr lang="en-US" sz="2400" dirty="0" smtClean="0"/>
              <a:t>AFIMSC/AFCEC had significant SB spend in FY20:  $633M</a:t>
            </a:r>
          </a:p>
          <a:p>
            <a:r>
              <a:rPr lang="en-US" sz="2400" dirty="0" smtClean="0"/>
              <a:t>Planned construction projects can be found at AFCEC home page</a:t>
            </a:r>
          </a:p>
          <a:p>
            <a:pPr lvl="1"/>
            <a:r>
              <a:rPr lang="en-US" sz="2400" dirty="0" smtClean="0"/>
              <a:t>Click on “Business”</a:t>
            </a:r>
          </a:p>
          <a:p>
            <a:pPr lvl="2"/>
            <a:r>
              <a:rPr lang="en-US" dirty="0">
                <a:hlinkClick r:id="rId2"/>
              </a:rPr>
              <a:t>https://www.afcec.af.mil/Home/Business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2"/>
            <a:r>
              <a:rPr lang="en-US" dirty="0" smtClean="0"/>
              <a:t>Click on Fiscal Year 21 Planning Task Order</a:t>
            </a:r>
          </a:p>
          <a:p>
            <a:pPr lvl="2"/>
            <a:r>
              <a:rPr lang="en-US" dirty="0" smtClean="0"/>
              <a:t>There are other task order project lists</a:t>
            </a:r>
          </a:p>
          <a:p>
            <a:pPr lvl="3"/>
            <a:r>
              <a:rPr lang="en-US" dirty="0" smtClean="0"/>
              <a:t>Construction</a:t>
            </a:r>
          </a:p>
          <a:p>
            <a:pPr lvl="3"/>
            <a:r>
              <a:rPr lang="en-US" dirty="0" smtClean="0"/>
              <a:t>Environmental</a:t>
            </a:r>
          </a:p>
          <a:p>
            <a:pPr lvl="3"/>
            <a:r>
              <a:rPr lang="en-US" dirty="0" smtClean="0"/>
              <a:t>Military Family Housing 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406400" lvl="1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8C4CF4F-2ECB-4C54-9552-FB58A436033C}" type="slidenum">
              <a:rPr lang="en-US" smtClean="0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901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AFMC Small Business Leads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AFIMSC</a:t>
            </a:r>
            <a:r>
              <a:rPr lang="en-US" dirty="0"/>
              <a:t>, including AFCEC:  Greg Santiago, </a:t>
            </a:r>
            <a:r>
              <a:rPr lang="en-US" dirty="0" smtClean="0"/>
              <a:t>Director </a:t>
            </a:r>
          </a:p>
          <a:p>
            <a:pPr lvl="1"/>
            <a:r>
              <a:rPr lang="en-US" dirty="0" smtClean="0">
                <a:hlinkClick r:id="rId2"/>
              </a:rPr>
              <a:t>AFIMSC.SB.workflow@us.af.mil</a:t>
            </a:r>
            <a:endParaRPr lang="en-US" dirty="0"/>
          </a:p>
          <a:p>
            <a:r>
              <a:rPr lang="en-US" dirty="0"/>
              <a:t>AFLCMC:  Luke Schultz, </a:t>
            </a:r>
            <a:r>
              <a:rPr lang="en-US" dirty="0" smtClean="0"/>
              <a:t>Director</a:t>
            </a:r>
          </a:p>
          <a:p>
            <a:pPr lvl="1"/>
            <a:r>
              <a:rPr lang="en-US" dirty="0" smtClean="0">
                <a:hlinkClick r:id="rId3"/>
              </a:rPr>
              <a:t>aflcmc.sb.org.mailbox@us.af.mil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AFNWC:  Rob Acosta, </a:t>
            </a:r>
            <a:r>
              <a:rPr lang="en-US" dirty="0" smtClean="0"/>
              <a:t>Director</a:t>
            </a:r>
          </a:p>
          <a:p>
            <a:pPr lvl="1"/>
            <a:r>
              <a:rPr lang="en-US" dirty="0" smtClean="0">
                <a:hlinkClick r:id="rId4"/>
              </a:rPr>
              <a:t>AFNWC.SB.Workflow@us.af.mil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AFRL:  Brian </a:t>
            </a:r>
            <a:r>
              <a:rPr lang="en-US" dirty="0" err="1"/>
              <a:t>McJilton</a:t>
            </a:r>
            <a:r>
              <a:rPr lang="en-US" dirty="0"/>
              <a:t>, </a:t>
            </a:r>
            <a:r>
              <a:rPr lang="en-US" dirty="0" smtClean="0"/>
              <a:t>Director</a:t>
            </a:r>
          </a:p>
          <a:p>
            <a:pPr lvl="1"/>
            <a:r>
              <a:rPr lang="en-US" dirty="0" smtClean="0">
                <a:hlinkClick r:id="rId5"/>
              </a:rPr>
              <a:t>afrl.sb.workflow@us.af.mil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 AFSC:  Tracy Nicholson, </a:t>
            </a:r>
            <a:r>
              <a:rPr lang="en-US" dirty="0" smtClean="0"/>
              <a:t>Director</a:t>
            </a:r>
          </a:p>
          <a:p>
            <a:pPr lvl="1"/>
            <a:r>
              <a:rPr lang="en-US" dirty="0" smtClean="0">
                <a:hlinkClick r:id="rId6"/>
              </a:rPr>
              <a:t>afsc.sb.workflow@us.af.mil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AFTC:  Cindy Randall, </a:t>
            </a:r>
            <a:r>
              <a:rPr lang="en-US" dirty="0" smtClean="0"/>
              <a:t>Director</a:t>
            </a:r>
          </a:p>
          <a:p>
            <a:pPr lvl="1"/>
            <a:r>
              <a:rPr lang="en-US" dirty="0" smtClean="0">
                <a:hlinkClick r:id="rId7"/>
              </a:rPr>
              <a:t>s53272@us.af.mil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8C4CF4F-2ECB-4C54-9552-FB58A436033C}" type="slidenum">
              <a:rPr lang="en-US" smtClean="0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80808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 flipH="1" flipV="1">
            <a:off x="7699130" y="2012510"/>
            <a:ext cx="81650" cy="111044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143007491"/>
      </p:ext>
    </p:extLst>
  </p:cSld>
  <p:clrMapOvr>
    <a:masterClrMapping/>
  </p:clrMapOvr>
</p:sld>
</file>

<file path=ppt/theme/theme1.xml><?xml version="1.0" encoding="utf-8"?>
<a:theme xmlns:a="http://schemas.openxmlformats.org/drawingml/2006/main" name="USAF(Unclas)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USAF(Unclas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SAF(Unclas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AF(Unclas)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5EF72EA-D7D1-486B-8835-F2359BDEEA3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DD8E7C4-8114-4932-A601-7B3485EF65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E2F88BF-33C9-405B-868A-DBB3834A85F4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65531</TotalTime>
  <Words>616</Words>
  <Application>Microsoft Office PowerPoint</Application>
  <PresentationFormat>Widescreen</PresentationFormat>
  <Paragraphs>117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Tahoma</vt:lpstr>
      <vt:lpstr>Times New Roman</vt:lpstr>
      <vt:lpstr>Wingdings</vt:lpstr>
      <vt:lpstr>USAF(Unclas)</vt:lpstr>
      <vt:lpstr>AFMC Small Business Program</vt:lpstr>
      <vt:lpstr>Air Force Materiel Command (AFMC) Center Construct</vt:lpstr>
      <vt:lpstr>Air Force Materiel Command (AFMC) Center Construct, Cont.</vt:lpstr>
      <vt:lpstr>Air Force Materiel Command (AFMC) FY20 Small Business Program</vt:lpstr>
      <vt:lpstr>AFMC FY20 Top 10 NAICS</vt:lpstr>
      <vt:lpstr>Air Force Materiel Command (AFMC) AFIMSC/AFCEC</vt:lpstr>
      <vt:lpstr>AFMC Small Business Leads</vt:lpstr>
    </vt:vector>
  </TitlesOfParts>
  <Company>HQ USAF/______, Pentagon, DC 20330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Mokrovich, Justin P Maj MIL USAF AF/CVAS</dc:creator>
  <cp:lastModifiedBy>MELLOTT, JEFFREY H NH-04 USAF AFMC HQ AFMC/PKT</cp:lastModifiedBy>
  <cp:revision>4211</cp:revision>
  <cp:lastPrinted>2019-06-18T17:52:14Z</cp:lastPrinted>
  <dcterms:created xsi:type="dcterms:W3CDTF">2000-04-26T18:38:01Z</dcterms:created>
  <dcterms:modified xsi:type="dcterms:W3CDTF">2021-06-15T20:56:11Z</dcterms:modified>
</cp:coreProperties>
</file>