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0" r:id="rId3"/>
  </p:sldMasterIdLst>
  <p:notesMasterIdLst>
    <p:notesMasterId r:id="rId14"/>
  </p:notesMasterIdLst>
  <p:sldIdLst>
    <p:sldId id="295" r:id="rId4"/>
    <p:sldId id="279" r:id="rId5"/>
    <p:sldId id="309" r:id="rId6"/>
    <p:sldId id="303" r:id="rId7"/>
    <p:sldId id="304" r:id="rId8"/>
    <p:sldId id="307" r:id="rId9"/>
    <p:sldId id="311" r:id="rId10"/>
    <p:sldId id="312" r:id="rId11"/>
    <p:sldId id="310" r:id="rId12"/>
    <p:sldId id="31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4"/>
    <a:srgbClr val="DED6E6"/>
    <a:srgbClr val="CFC4DA"/>
    <a:srgbClr val="B09DC3"/>
    <a:srgbClr val="162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7290" autoAdjust="0"/>
  </p:normalViewPr>
  <p:slideViewPr>
    <p:cSldViewPr>
      <p:cViewPr varScale="1">
        <p:scale>
          <a:sx n="83" d="100"/>
          <a:sy n="83" d="100"/>
        </p:scale>
        <p:origin x="133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C07FA4-6770-4925-BFCA-2D523E0DC49F}" type="datetimeFigureOut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9E5614-C326-4E20-B531-31CBCDA6F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F904-BDD5-4952-BE7A-3926F5EF9E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4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Integrity - Service - Innovation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9B86-9834-4D3E-80C2-4D1D37A351F9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820B-48F6-4C76-8E30-203C32B91387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368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udly Serving America's Hero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353050"/>
            <a:ext cx="2024495" cy="1143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8" name="Pentagon 7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FDCF6B4-D0DA-46AE-957F-F8C0A07006B2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9" descr="DFAS Checkmark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88" y="241300"/>
            <a:ext cx="22621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626364"/>
                </a:solidFill>
              </a:rPr>
              <a:t>Defense Finance and Accounting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 dirty="0" smtClean="0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 smtClean="0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 smtClean="0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69E164-5E49-43FD-9203-20DA3290BB23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6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termark - Proudly Serving America's Heroes logo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66800"/>
            <a:ext cx="8534400" cy="4818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po.gov/" TargetMode="External"/><Relationship Id="rId2" Type="http://schemas.openxmlformats.org/officeDocument/2006/relationships/hyperlink" Target="https://www.sam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ee.eb.mil/" TargetMode="External"/><Relationship Id="rId4" Type="http://schemas.openxmlformats.org/officeDocument/2006/relationships/hyperlink" Target="https://www.dfas.mi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DFAS Commercial Pay Overview</a:t>
            </a:r>
            <a:endParaRPr lang="en-US" sz="2000" i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Devona Mathis</a:t>
            </a:r>
            <a:endParaRPr lang="en-US" b="1" dirty="0" smtClean="0"/>
          </a:p>
          <a:p>
            <a:r>
              <a:rPr lang="en-US" b="1" dirty="0" smtClean="0"/>
              <a:t>Branch Chief, </a:t>
            </a:r>
            <a:r>
              <a:rPr lang="en-US" b="1" dirty="0" smtClean="0"/>
              <a:t>Customer Care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56350"/>
            <a:ext cx="457200" cy="365125"/>
          </a:xfrm>
        </p:spPr>
        <p:txBody>
          <a:bodyPr/>
          <a:lstStyle/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have my contract, Now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your contract</a:t>
            </a:r>
          </a:p>
          <a:p>
            <a:r>
              <a:rPr lang="en-US" dirty="0" smtClean="0"/>
              <a:t>Know who your Contracting Officer is.  They are in the “issue by block” on the contract or they are the one that signed it.</a:t>
            </a:r>
          </a:p>
          <a:p>
            <a:r>
              <a:rPr lang="en-US" dirty="0" smtClean="0"/>
              <a:t>Keep a copy handy when billing</a:t>
            </a:r>
          </a:p>
          <a:p>
            <a:r>
              <a:rPr lang="en-US" dirty="0" smtClean="0"/>
              <a:t>Provide the product or service</a:t>
            </a:r>
          </a:p>
          <a:p>
            <a:r>
              <a:rPr lang="en-US" dirty="0" smtClean="0"/>
              <a:t>Submit invoice via WAWF (Wide Area Workflow) in PIEE</a:t>
            </a:r>
          </a:p>
          <a:p>
            <a:r>
              <a:rPr lang="en-US" dirty="0" smtClean="0"/>
              <a:t>Check wawf to make sure It has been processed by the Acceptor</a:t>
            </a:r>
          </a:p>
          <a:p>
            <a:r>
              <a:rPr lang="en-US" dirty="0" smtClean="0"/>
              <a:t>Check MyInvoice for status of payment</a:t>
            </a:r>
          </a:p>
          <a:p>
            <a:r>
              <a:rPr lang="en-US" dirty="0" smtClean="0"/>
              <a:t>If not paid within 15 days, contact your pay office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9B86-9834-4D3E-80C2-4D1D37A351F9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- Service - Innovation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98AF-1F4D-4737-8FEA-706E03585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5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DFAS COMMERCIAL PAY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990600"/>
            <a:ext cx="853440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latin typeface="Candara" panose="020E0502030303020204" pitchFamily="34" charset="0"/>
              </a:rPr>
              <a:t>DFAS COMMERCIAL PAY</a:t>
            </a:r>
            <a:endParaRPr lang="en-US" sz="24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91322" y="1371600"/>
            <a:ext cx="1600200" cy="6096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6008956" y="1371601"/>
            <a:ext cx="1600200" cy="60959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4668" y="1981198"/>
            <a:ext cx="4241132" cy="45125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VENDOR PAY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Pays contracts that are locally administered</a:t>
            </a:r>
            <a:endParaRPr lang="en-US" sz="13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Typically does not pay contracts with financing</a:t>
            </a:r>
            <a:endParaRPr lang="en-US" sz="13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Pays both contract and non-contract payments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Less complex contracts</a:t>
            </a:r>
          </a:p>
          <a:p>
            <a:endParaRPr lang="en-US" sz="1300" b="1" u="sng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300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Vendor Pay Locations / Customers Supported</a:t>
            </a:r>
          </a:p>
          <a:p>
            <a:endParaRPr lang="en-US" sz="1300" b="1" u="sng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Columbus: Air Force, Army, USMC, DLA, and Defense Agencies</a:t>
            </a:r>
          </a:p>
          <a:p>
            <a:endParaRPr lang="en-US" sz="13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Indianapolis: Army and Defense Agencies</a:t>
            </a:r>
          </a:p>
          <a:p>
            <a:endParaRPr lang="en-US" sz="13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Rome:  Army (Operational Commands)</a:t>
            </a:r>
          </a:p>
          <a:p>
            <a:endParaRPr lang="en-US" sz="13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Limestone:  Air Force (Operational Commands) </a:t>
            </a:r>
          </a:p>
          <a:p>
            <a:endParaRPr lang="en-US" sz="13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Cleveland:  Navy</a:t>
            </a:r>
            <a:endParaRPr lang="en-US" sz="13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8200" y="1981198"/>
            <a:ext cx="4166937" cy="4512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CONTRACT PAY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Pays contracts administered by DCMA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Financing payments (progress, performance based, commercial item financing, Interim Cost)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Complex, multi-year, high dollar contracts </a:t>
            </a:r>
          </a:p>
          <a:p>
            <a:endParaRPr lang="en-US" sz="1300" b="1" u="sng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300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Contract Pay Locations / Customers Supported</a:t>
            </a:r>
          </a:p>
          <a:p>
            <a:endParaRPr lang="en-US" sz="1300" b="1" u="sng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Columbus (Primary): All DoD Customers</a:t>
            </a:r>
          </a:p>
          <a:p>
            <a:endParaRPr lang="en-US" sz="1300" b="1" dirty="0" smtClean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r>
              <a:rPr lang="en-US" sz="13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DFAS Limestone: All DoD Customers</a:t>
            </a:r>
            <a:endParaRPr lang="en-US" sz="13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5979" y="2209800"/>
            <a:ext cx="1675806" cy="304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67400" y="2209800"/>
            <a:ext cx="1741756" cy="3048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Requirements Needed to Make Payment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26824" y="1606681"/>
            <a:ext cx="2309060" cy="224376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6760" y="1602668"/>
            <a:ext cx="2309060" cy="224777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Valid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Invoice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43657" y="3962399"/>
            <a:ext cx="2457633" cy="2243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Funds Validation</a:t>
            </a:r>
          </a:p>
          <a:p>
            <a:pPr algn="ctr"/>
            <a:r>
              <a:rPr lang="en-US" dirty="0" smtClean="0"/>
              <a:t>(Prevalidation)</a:t>
            </a:r>
          </a:p>
        </p:txBody>
      </p:sp>
      <p:sp>
        <p:nvSpPr>
          <p:cNvPr id="16" name="Oval 15"/>
          <p:cNvSpPr/>
          <p:nvPr/>
        </p:nvSpPr>
        <p:spPr>
          <a:xfrm>
            <a:off x="4305301" y="3962399"/>
            <a:ext cx="2457633" cy="2243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SAM</a:t>
            </a:r>
          </a:p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81600" y="1602668"/>
            <a:ext cx="2284631" cy="224777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Receipt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Acceptance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6090" y="1602667"/>
            <a:ext cx="7010400" cy="2247779"/>
          </a:xfrm>
          <a:prstGeom prst="rect">
            <a:avLst/>
          </a:prstGeom>
          <a:noFill/>
          <a:ln w="38100" cap="rnd" cmpd="thinThick">
            <a:solidFill>
              <a:schemeClr val="accent1">
                <a:lumMod val="7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62707" y="898795"/>
            <a:ext cx="4675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THREE WAY MATCH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71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Elbow Connector 41"/>
          <p:cNvCxnSpPr/>
          <p:nvPr/>
        </p:nvCxnSpPr>
        <p:spPr>
          <a:xfrm flipH="1">
            <a:off x="5183607" y="2511412"/>
            <a:ext cx="2357071" cy="1595842"/>
          </a:xfrm>
          <a:prstGeom prst="bentConnector3">
            <a:avLst>
              <a:gd name="adj1" fmla="val -35221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07316" y="6274754"/>
            <a:ext cx="457200" cy="244476"/>
          </a:xfrm>
        </p:spPr>
        <p:txBody>
          <a:bodyPr>
            <a:normAutofit/>
          </a:bodyPr>
          <a:lstStyle/>
          <a:p>
            <a:fld id="{ADB0A4B7-05AF-4F5F-8812-770AA6AFFD2E}" type="slidenum">
              <a:rPr lang="en-US" smtClean="0">
                <a:solidFill>
                  <a:schemeClr val="tx1"/>
                </a:solidFill>
                <a:latin typeface="Candara" panose="020E0502030303020204" pitchFamily="34" charset="0"/>
              </a:rPr>
              <a:pPr/>
              <a:t>4</a:t>
            </a:fld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60983" y="3672698"/>
            <a:ext cx="2162681" cy="778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DFAS Receives</a:t>
            </a:r>
          </a:p>
          <a:p>
            <a:pPr algn="ctr"/>
            <a:endParaRPr lang="en-US" sz="1200" b="1" dirty="0">
              <a:latin typeface="Candara" panose="020E0502030303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060983" y="4576517"/>
            <a:ext cx="2172878" cy="778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DFAS entitles invoice for payment</a:t>
            </a:r>
            <a:endParaRPr lang="en-US" sz="1050" dirty="0">
              <a:latin typeface="Candara" panose="020E0502030303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060983" y="5489282"/>
            <a:ext cx="2172878" cy="7854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DFAS and DoD customers perform funds prevalidation</a:t>
            </a:r>
          </a:p>
          <a:p>
            <a:pPr algn="ctr"/>
            <a:endParaRPr lang="en-US" sz="400" dirty="0" smtClean="0">
              <a:latin typeface="Candara" panose="020E0502030303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715000" y="5489282"/>
            <a:ext cx="2082164" cy="778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DFAS Disburses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715000" y="2981629"/>
            <a:ext cx="2082164" cy="7486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DCAA Cost Approval</a:t>
            </a:r>
          </a:p>
          <a:p>
            <a:pPr algn="ctr"/>
            <a:r>
              <a:rPr lang="en-US" sz="900" b="1" i="1" dirty="0" smtClean="0">
                <a:latin typeface="Candara" panose="020E0502030303020204" pitchFamily="34" charset="0"/>
              </a:rPr>
              <a:t>If applicable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715000" y="2130422"/>
            <a:ext cx="2082164" cy="795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Acceptance / Approval</a:t>
            </a:r>
          </a:p>
          <a:p>
            <a:pPr algn="ctr"/>
            <a:r>
              <a:rPr lang="en-US" sz="900" b="1" i="1" dirty="0" smtClean="0">
                <a:latin typeface="Candara" panose="020E0502030303020204" pitchFamily="34" charset="0"/>
              </a:rPr>
              <a:t>DCMA or COR</a:t>
            </a:r>
            <a:endParaRPr lang="en-US" sz="400" dirty="0" smtClean="0">
              <a:latin typeface="Candara" panose="020E0502030303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3060983" y="2536582"/>
            <a:ext cx="2147193" cy="778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Contractor Submits Invoice &amp; Receiving Report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452894" y="2536581"/>
            <a:ext cx="2041935" cy="77858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Contractor Performance</a:t>
            </a:r>
            <a:endParaRPr lang="en-US" sz="1200" b="1" dirty="0">
              <a:latin typeface="Candara" panose="020E0502030303020204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6683273" y="5105497"/>
            <a:ext cx="145617" cy="644832"/>
          </a:xfrm>
          <a:prstGeom prst="rightBrace">
            <a:avLst>
              <a:gd name="adj1" fmla="val 8333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8103" y="4826080"/>
            <a:ext cx="13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Candara" panose="020E0502030303020204" pitchFamily="34" charset="0"/>
              </a:rPr>
              <a:t>Certification,</a:t>
            </a:r>
            <a:r>
              <a:rPr lang="en-US" sz="900" b="1" dirty="0">
                <a:latin typeface="Candara" panose="020E0502030303020204" pitchFamily="34" charset="0"/>
              </a:rPr>
              <a:t> Improper Pay Review, </a:t>
            </a:r>
            <a:r>
              <a:rPr lang="en-US" sz="900" b="1" dirty="0" smtClean="0">
                <a:latin typeface="Candara" panose="020E0502030303020204" pitchFamily="34" charset="0"/>
              </a:rPr>
              <a:t>Balancing, File transfer/upload,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3133"/>
            <a:ext cx="8534400" cy="381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Commercial Payment </a:t>
            </a:r>
            <a:r>
              <a:rPr lang="en-US" dirty="0" smtClean="0">
                <a:latin typeface="Candara" panose="020E0502030303020204" pitchFamily="34" charset="0"/>
              </a:rPr>
              <a:t>Process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2894" y="1010502"/>
            <a:ext cx="2041935" cy="778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ndara" panose="020E0502030303020204" pitchFamily="34" charset="0"/>
              </a:rPr>
              <a:t>Contract is awarded and Issued</a:t>
            </a:r>
            <a:endParaRPr lang="en-US" sz="1200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4174" y="1177077"/>
            <a:ext cx="3081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ndara" panose="020E0502030303020204" pitchFamily="34" charset="0"/>
              </a:rPr>
              <a:t>The physical contract document is sent to iRAPT/EDA</a:t>
            </a:r>
            <a:endParaRPr lang="en-US" sz="1000" b="1" dirty="0">
              <a:latin typeface="Candara" panose="020E0502030303020204" pitchFamily="34" charset="0"/>
            </a:endParaRPr>
          </a:p>
        </p:txBody>
      </p:sp>
      <p:cxnSp>
        <p:nvCxnSpPr>
          <p:cNvPr id="55" name="Straight Arrow Connector 54"/>
          <p:cNvCxnSpPr>
            <a:stCxn id="41" idx="3"/>
            <a:endCxn id="68" idx="1"/>
          </p:cNvCxnSpPr>
          <p:nvPr/>
        </p:nvCxnSpPr>
        <p:spPr>
          <a:xfrm>
            <a:off x="2494829" y="1399795"/>
            <a:ext cx="3202124" cy="46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686166" y="1389928"/>
            <a:ext cx="2896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ndara" panose="020E0502030303020204" pitchFamily="34" charset="0"/>
              </a:rPr>
              <a:t>Contract data is sent to the applicable pay system</a:t>
            </a:r>
            <a:endParaRPr lang="en-US" sz="1000" b="1" dirty="0">
              <a:latin typeface="Candara" panose="020E0502030303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696953" y="1015162"/>
            <a:ext cx="2062038" cy="7785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>
                <a:latin typeface="Candara" panose="020E0502030303020204" pitchFamily="34" charset="0"/>
              </a:rPr>
              <a:t>Electronically received by the pay system, or DFAS manually inputs</a:t>
            </a:r>
            <a:endParaRPr lang="en-US" sz="1200" b="1" dirty="0">
              <a:latin typeface="Candara" panose="020E0502030303020204" pitchFamily="34" charset="0"/>
            </a:endParaRPr>
          </a:p>
        </p:txBody>
      </p:sp>
      <p:cxnSp>
        <p:nvCxnSpPr>
          <p:cNvPr id="102" name="Straight Connector 101"/>
          <p:cNvCxnSpPr>
            <a:stCxn id="96" idx="2"/>
          </p:cNvCxnSpPr>
          <p:nvPr/>
        </p:nvCxnSpPr>
        <p:spPr>
          <a:xfrm>
            <a:off x="6756082" y="3730291"/>
            <a:ext cx="10063" cy="398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9" idx="3"/>
            <a:endCxn id="98" idx="1"/>
          </p:cNvCxnSpPr>
          <p:nvPr/>
        </p:nvCxnSpPr>
        <p:spPr>
          <a:xfrm>
            <a:off x="2494829" y="2925874"/>
            <a:ext cx="5661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222074" y="2955033"/>
            <a:ext cx="252356" cy="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7" name="Rectangle 2086"/>
          <p:cNvSpPr/>
          <p:nvPr/>
        </p:nvSpPr>
        <p:spPr>
          <a:xfrm>
            <a:off x="3324081" y="3221573"/>
            <a:ext cx="2028284" cy="167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IRAPT/WAWF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923544" y="3663769"/>
            <a:ext cx="1995498" cy="1530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ndara" panose="020E0502030303020204" pitchFamily="34" charset="0"/>
              </a:rPr>
              <a:t>i</a:t>
            </a:r>
            <a:r>
              <a:rPr lang="en-US" sz="900" dirty="0" smtClean="0">
                <a:latin typeface="Candara" panose="020E0502030303020204" pitchFamily="34" charset="0"/>
              </a:rPr>
              <a:t>RAPT/WAWF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5923543" y="2827902"/>
            <a:ext cx="1995499" cy="1644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Candara" panose="020E0502030303020204" pitchFamily="34" charset="0"/>
              </a:rPr>
              <a:t>i</a:t>
            </a:r>
            <a:r>
              <a:rPr lang="en-US" sz="900" dirty="0" smtClean="0">
                <a:latin typeface="Candara" panose="020E0502030303020204" pitchFamily="34" charset="0"/>
              </a:rPr>
              <a:t>RAPT/WAWF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923543" y="1695442"/>
            <a:ext cx="1961456" cy="1469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Pay System and iRAPT/EDA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324081" y="5259214"/>
            <a:ext cx="2028283" cy="1629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Pay System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324081" y="4349138"/>
            <a:ext cx="2028284" cy="1602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Pay System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324082" y="6145650"/>
            <a:ext cx="2028282" cy="1961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Systemic/manual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94899" y="1703638"/>
            <a:ext cx="1968573" cy="160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Customers Contract </a:t>
            </a:r>
            <a:r>
              <a:rPr lang="en-US" sz="900" dirty="0">
                <a:latin typeface="Candara" panose="020E0502030303020204" pitchFamily="34" charset="0"/>
              </a:rPr>
              <a:t>W</a:t>
            </a:r>
            <a:r>
              <a:rPr lang="en-US" sz="900" dirty="0" smtClean="0">
                <a:latin typeface="Candara" panose="020E0502030303020204" pitchFamily="34" charset="0"/>
              </a:rPr>
              <a:t>riting </a:t>
            </a:r>
            <a:r>
              <a:rPr lang="en-US" sz="900" dirty="0">
                <a:latin typeface="Candara" panose="020E0502030303020204" pitchFamily="34" charset="0"/>
              </a:rPr>
              <a:t>S</a:t>
            </a:r>
            <a:r>
              <a:rPr lang="en-US" sz="900" dirty="0" smtClean="0">
                <a:latin typeface="Candara" panose="020E0502030303020204" pitchFamily="34" charset="0"/>
              </a:rPr>
              <a:t>ystem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957586" y="6158734"/>
            <a:ext cx="1961456" cy="1887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Candara" panose="020E0502030303020204" pitchFamily="34" charset="0"/>
              </a:rPr>
              <a:t>Disbursing system or Treasury Direct</a:t>
            </a:r>
            <a:endParaRPr lang="en-US" sz="900" dirty="0">
              <a:latin typeface="Candara" panose="020E0502030303020204" pitchFamily="34" charset="0"/>
            </a:endParaRPr>
          </a:p>
        </p:txBody>
      </p:sp>
      <p:sp>
        <p:nvSpPr>
          <p:cNvPr id="180" name="Right Brace 179"/>
          <p:cNvSpPr/>
          <p:nvPr/>
        </p:nvSpPr>
        <p:spPr>
          <a:xfrm rot="10800000">
            <a:off x="2706910" y="3965063"/>
            <a:ext cx="349053" cy="1013353"/>
          </a:xfrm>
          <a:prstGeom prst="rightBrace">
            <a:avLst>
              <a:gd name="adj1" fmla="val 8333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387738" y="4158360"/>
            <a:ext cx="135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Candara" panose="020E0502030303020204" pitchFamily="34" charset="0"/>
              </a:rPr>
              <a:t>Performs 3-way match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>
                <a:latin typeface="Candara" panose="020E0502030303020204" pitchFamily="34" charset="0"/>
              </a:rPr>
              <a:t> Contract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>
                <a:latin typeface="Candara" panose="020E0502030303020204" pitchFamily="34" charset="0"/>
              </a:rPr>
              <a:t>Accepted Invoice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 smtClean="0">
                <a:latin typeface="Candara" panose="020E0502030303020204" pitchFamily="34" charset="0"/>
              </a:rPr>
              <a:t>Receiving report</a:t>
            </a:r>
          </a:p>
        </p:txBody>
      </p:sp>
      <p:cxnSp>
        <p:nvCxnSpPr>
          <p:cNvPr id="2090" name="Straight Arrow Connector 2089"/>
          <p:cNvCxnSpPr>
            <a:stCxn id="84" idx="3"/>
            <a:endCxn id="85" idx="1"/>
          </p:cNvCxnSpPr>
          <p:nvPr/>
        </p:nvCxnSpPr>
        <p:spPr>
          <a:xfrm flipV="1">
            <a:off x="5233861" y="5878575"/>
            <a:ext cx="481139" cy="3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1114056" y="1836618"/>
            <a:ext cx="714744" cy="3588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28800" y="2016037"/>
            <a:ext cx="795374" cy="3461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FPDS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Right Brace 43"/>
          <p:cNvSpPr/>
          <p:nvPr/>
        </p:nvSpPr>
        <p:spPr>
          <a:xfrm rot="10800000" flipH="1">
            <a:off x="2686831" y="2025214"/>
            <a:ext cx="195226" cy="327807"/>
          </a:xfrm>
          <a:prstGeom prst="rightBrace">
            <a:avLst>
              <a:gd name="adj1" fmla="val 8333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87589" y="196555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ndara" panose="020E0502030303020204" pitchFamily="34" charset="0"/>
              </a:rPr>
              <a:t>Federal Procurement Data System</a:t>
            </a:r>
          </a:p>
          <a:p>
            <a:pPr algn="ctr"/>
            <a:r>
              <a:rPr lang="en-US" sz="1000" b="1" dirty="0" smtClean="0">
                <a:latin typeface="Candara" panose="020E0502030303020204" pitchFamily="34" charset="0"/>
              </a:rPr>
              <a:t>Contract information / Demographics</a:t>
            </a:r>
            <a:endParaRPr lang="en-US" sz="1000" b="1" dirty="0">
              <a:latin typeface="Candara" panose="020E0502030303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3987" y="869492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572280" y="865159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1653" y="2472934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5506333" y="2812298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901108" y="4362474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2958335" y="5367403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641110" y="5434771"/>
            <a:ext cx="385306" cy="306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651906">
            <a:off x="6181989" y="2332015"/>
            <a:ext cx="3027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15900">
                    <a:schemeClr val="accent1">
                      <a:alpha val="40000"/>
                    </a:schemeClr>
                  </a:glow>
                  <a:outerShdw blurRad="1270000" dist="2540000" dir="21540000" algn="bl" rotWithShape="0">
                    <a:schemeClr val="accent1">
                      <a:alpha val="0"/>
                    </a:schemeClr>
                  </a:outerShdw>
                </a:effectLst>
              </a:rPr>
              <a:t>Why hasn’t </a:t>
            </a:r>
          </a:p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15900">
                    <a:schemeClr val="accent1">
                      <a:alpha val="40000"/>
                    </a:schemeClr>
                  </a:glow>
                  <a:outerShdw blurRad="1270000" dist="2540000" dir="21540000" algn="bl" rotWithShape="0">
                    <a:schemeClr val="accent1">
                      <a:alpha val="0"/>
                    </a:schemeClr>
                  </a:outerShdw>
                </a:effectLst>
              </a:rPr>
              <a:t>DFAS paid me?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215900">
                  <a:schemeClr val="accent1">
                    <a:alpha val="40000"/>
                  </a:schemeClr>
                </a:glow>
                <a:outerShdw blurRad="1270000" dist="2540000" dir="21540000" algn="bl" rotWithShape="0">
                  <a:schemeClr val="accent1">
                    <a:alpha val="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Reasons for Payment Delays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Submitting invoices within days of new contractual documents	</a:t>
            </a:r>
          </a:p>
          <a:p>
            <a:pPr marL="288925" lvl="1" indent="168275"/>
            <a:r>
              <a:rPr lang="en-US" sz="1600" b="1" dirty="0">
                <a:latin typeface="Candara" panose="020E0502030303020204" pitchFamily="34" charset="0"/>
              </a:rPr>
              <a:t>Most entitlement systems need as least 10 days to </a:t>
            </a:r>
            <a:r>
              <a:rPr lang="en-US" sz="1600" b="1" dirty="0" smtClean="0">
                <a:latin typeface="Candara" panose="020E0502030303020204" pitchFamily="34" charset="0"/>
              </a:rPr>
              <a:t>process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Contract Deficiency Report – </a:t>
            </a:r>
            <a:r>
              <a:rPr lang="en-US" sz="1600" b="1" dirty="0" smtClean="0">
                <a:latin typeface="Candara" panose="020E0502030303020204" pitchFamily="34" charset="0"/>
              </a:rPr>
              <a:t>CDR 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288925" lvl="1" indent="168275"/>
            <a:r>
              <a:rPr lang="en-US" sz="1600" b="1" dirty="0" smtClean="0">
                <a:latin typeface="Candara" panose="020E0502030303020204" pitchFamily="34" charset="0"/>
              </a:rPr>
              <a:t>CLIN structure, Line of Accounting, Payment instructions, Pay Office correction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ndara" panose="020E0502030303020204" pitchFamily="34" charset="0"/>
              </a:rPr>
              <a:t>Your invoice has not been accepted, receiving report required </a:t>
            </a:r>
          </a:p>
          <a:p>
            <a:pPr marL="288925" lvl="1" indent="168275"/>
            <a:r>
              <a:rPr lang="en-US" sz="1600" b="1" dirty="0" smtClean="0">
                <a:latin typeface="Candara" panose="020E0502030303020204" pitchFamily="34" charset="0"/>
              </a:rPr>
              <a:t>Understand your contracts acceptance terms</a:t>
            </a:r>
          </a:p>
          <a:p>
            <a:pPr marL="288925" lvl="1" indent="168275"/>
            <a:r>
              <a:rPr lang="en-US" sz="1600" b="1" dirty="0" smtClean="0">
                <a:latin typeface="Candara" panose="020E0502030303020204" pitchFamily="34" charset="0"/>
              </a:rPr>
              <a:t>Be mindful of overseas acceptance terms</a:t>
            </a:r>
          </a:p>
          <a:p>
            <a:pPr marL="288925" lvl="1" indent="168275"/>
            <a:r>
              <a:rPr lang="en-US" sz="1600" b="1" dirty="0" smtClean="0">
                <a:latin typeface="Candara" panose="020E0502030303020204" pitchFamily="34" charset="0"/>
              </a:rPr>
              <a:t>Required before the invoice can start the payment process</a:t>
            </a:r>
          </a:p>
          <a:p>
            <a:pPr marL="0" indent="0">
              <a:buNone/>
            </a:pPr>
            <a:r>
              <a:rPr lang="en-US" sz="1600" b="1" dirty="0" smtClean="0">
                <a:latin typeface="Candara" panose="020E0502030303020204" pitchFamily="34" charset="0"/>
              </a:rPr>
              <a:t>Improper </a:t>
            </a:r>
            <a:r>
              <a:rPr lang="en-US" sz="1600" b="1" dirty="0">
                <a:latin typeface="Candara" panose="020E0502030303020204" pitchFamily="34" charset="0"/>
              </a:rPr>
              <a:t>billing submission</a:t>
            </a:r>
          </a:p>
          <a:p>
            <a:pPr marL="463550" lvl="1" indent="-182563"/>
            <a:r>
              <a:rPr lang="en-US" sz="1600" b="1" dirty="0">
                <a:latin typeface="Candara" panose="020E0502030303020204" pitchFamily="34" charset="0"/>
              </a:rPr>
              <a:t>Know contractual billing requirements </a:t>
            </a:r>
          </a:p>
          <a:p>
            <a:pPr marL="463550" lvl="1" indent="-182563"/>
            <a:r>
              <a:rPr lang="en-US" sz="1600" b="1" dirty="0">
                <a:latin typeface="Candara" panose="020E0502030303020204" pitchFamily="34" charset="0"/>
              </a:rPr>
              <a:t>Use proper CLIN/SLIN structure and correct QTY/Unit Price/Unit of </a:t>
            </a:r>
            <a:r>
              <a:rPr lang="en-US" sz="1600" b="1" dirty="0" smtClean="0">
                <a:latin typeface="Candara" panose="020E0502030303020204" pitchFamily="34" charset="0"/>
              </a:rPr>
              <a:t>Measure</a:t>
            </a:r>
          </a:p>
          <a:p>
            <a:pPr marL="463550" lvl="1" indent="-182563"/>
            <a:r>
              <a:rPr lang="en-US" sz="1600" b="1" dirty="0" smtClean="0">
                <a:latin typeface="Candara" panose="020E0502030303020204" pitchFamily="34" charset="0"/>
              </a:rPr>
              <a:t>Submit to the correct payment office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0" indent="-119063">
              <a:buNone/>
            </a:pPr>
            <a:r>
              <a:rPr lang="en-US" sz="1600" b="1" dirty="0">
                <a:latin typeface="Candara" panose="020E0502030303020204" pitchFamily="34" charset="0"/>
              </a:rPr>
              <a:t>I</a:t>
            </a:r>
            <a:r>
              <a:rPr lang="en-US" sz="1600" b="1" dirty="0" smtClean="0">
                <a:latin typeface="Candara" panose="020E0502030303020204" pitchFamily="34" charset="0"/>
              </a:rPr>
              <a:t>nvoice </a:t>
            </a:r>
            <a:r>
              <a:rPr lang="en-US" sz="1600" b="1" dirty="0">
                <a:latin typeface="Candara" panose="020E0502030303020204" pitchFamily="34" charset="0"/>
              </a:rPr>
              <a:t>is waiting on prevalidation approval </a:t>
            </a:r>
          </a:p>
          <a:p>
            <a:pPr marL="280988" lvl="1" indent="119063"/>
            <a:r>
              <a:rPr lang="en-US" sz="1600" b="1" dirty="0">
                <a:latin typeface="Candara" panose="020E0502030303020204" pitchFamily="34" charset="0"/>
              </a:rPr>
              <a:t> Funding must be verified </a:t>
            </a:r>
            <a:r>
              <a:rPr lang="en-US" sz="1600" b="1" dirty="0" smtClean="0">
                <a:latin typeface="Candara" panose="020E0502030303020204" pitchFamily="34" charset="0"/>
              </a:rPr>
              <a:t>with the accounting station for </a:t>
            </a:r>
            <a:r>
              <a:rPr lang="en-US" sz="1600" b="1" dirty="0">
                <a:latin typeface="Candara" panose="020E0502030303020204" pitchFamily="34" charset="0"/>
              </a:rPr>
              <a:t>every item billed, to include ZERO </a:t>
            </a:r>
            <a:r>
              <a:rPr lang="en-US" sz="1600" b="1" dirty="0" smtClean="0">
                <a:latin typeface="Candara" panose="020E0502030303020204" pitchFamily="34" charset="0"/>
              </a:rPr>
              <a:t>amount CLIN. 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ndara" panose="020E0502030303020204" pitchFamily="34" charset="0"/>
              </a:rPr>
              <a:t>SAM registration is expired </a:t>
            </a:r>
          </a:p>
          <a:p>
            <a:pPr marL="288925" lvl="1" indent="168275"/>
            <a:r>
              <a:rPr lang="en-US" sz="1600" b="1" dirty="0" smtClean="0">
                <a:latin typeface="Candara" panose="020E0502030303020204" pitchFamily="34" charset="0"/>
              </a:rPr>
              <a:t>Updating registration is an annual requirement </a:t>
            </a:r>
          </a:p>
          <a:p>
            <a:pPr marL="288925" lvl="1" indent="168275"/>
            <a:r>
              <a:rPr lang="en-US" sz="1600" b="1" dirty="0" smtClean="0">
                <a:latin typeface="Candara" panose="020E0502030303020204" pitchFamily="34" charset="0"/>
              </a:rPr>
              <a:t>The pay systems link with SAM and will prevent payment if the account is expired</a:t>
            </a:r>
            <a:endParaRPr lang="en-US" sz="16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Candara" panose="020E0502030303020204" pitchFamily="34" charset="0"/>
            </a:endParaRPr>
          </a:p>
          <a:p>
            <a:pPr marL="0" indent="-119063">
              <a:buNone/>
            </a:pP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3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 </a:t>
            </a:r>
            <a:r>
              <a:rPr lang="en-US" dirty="0" smtClean="0"/>
              <a:t>Basics Continued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6832" y="1066800"/>
            <a:ext cx="85344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  <a:latin typeface="Candara" panose="020E0502030303020204" pitchFamily="34" charset="0"/>
              </a:rPr>
              <a:t>Where</a:t>
            </a:r>
            <a:r>
              <a:rPr lang="en-US" sz="1800" b="1" dirty="0" smtClean="0">
                <a:solidFill>
                  <a:srgbClr val="333399"/>
                </a:solidFill>
              </a:rPr>
              <a:t> to find pertinent information in your contract: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Contract Number, Deliver Order:  Block 1 and 2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Date of Order:  Block 3, this date is important to keep in mind when invoicing within 10 days of this date.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Issued By:  Block 6, typically contains the POC that wrote the document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Administered by:  Block 7, this is who oversees that the Issued By office and contractor both are in compliance of the contract and terms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chemeClr val="tx1"/>
                </a:solidFill>
              </a:rPr>
              <a:t>Mark If Business Is:  Block 11, if you are a small business there should be something selected.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Ship To:  Block 14, provides who you are shipping your items to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Payment Will Be Made By:  Block 15, provides the pay office information and code associated with that office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Block 24:  contains the signature of the Contracting/Ordering Officer.  This can be the same person stated in Block 6, or it can be someone different.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 </a:t>
            </a:r>
            <a:r>
              <a:rPr lang="en-US" dirty="0" smtClean="0"/>
              <a:t>Basics Continued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6832" y="1066800"/>
            <a:ext cx="85344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 smtClean="0">
                <a:solidFill>
                  <a:srgbClr val="333399"/>
                </a:solidFill>
                <a:latin typeface="Candara" panose="020E0502030303020204" pitchFamily="34" charset="0"/>
              </a:rPr>
              <a:t>Where</a:t>
            </a:r>
            <a:r>
              <a:rPr lang="en-US" sz="1800" dirty="0" smtClean="0">
                <a:solidFill>
                  <a:srgbClr val="333399"/>
                </a:solidFill>
              </a:rPr>
              <a:t> to find pertinent information in your contract: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Section B:  outlines the items of your contract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Section E:  outlines where inspection and acceptance takes place and by who</a:t>
            </a:r>
            <a:b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Section F:  provides your delivery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Section G:  outlines the funding on your contract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Section H:  outlines special contract requirements</a:t>
            </a:r>
            <a:endParaRPr lang="en-US" sz="18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Section I:  outlines Contract Clauses  - contains the FAR and DFAR clauses pertinent to your contract.  Did you know you can Google them?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Special Clauses: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	FAR</a:t>
            </a:r>
            <a:endParaRPr lang="en-US" sz="1400" b="1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252-232-7003 Electronic Submission Of Payment </a:t>
            </a:r>
            <a:r>
              <a:rPr lang="en-US" sz="1800" b="1" dirty="0">
                <a:solidFill>
                  <a:schemeClr val="tx1"/>
                </a:solidFill>
                <a:latin typeface="Candara" panose="020E0502030303020204" pitchFamily="34" charset="0"/>
              </a:rPr>
              <a:t>R</a:t>
            </a: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equests and Receiving Reports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means electronic invoice submission is required</a:t>
            </a:r>
            <a:endParaRPr lang="en-US" sz="1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252.232-7006 Wide Area Workflow Payment Instructions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provides specific invoicing information and POC’s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Help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6832" y="1066800"/>
            <a:ext cx="85344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</a:rPr>
              <a:t>SAM registration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hlinkClick r:id="rId2"/>
              </a:rPr>
              <a:t>https://www.sam.gov</a:t>
            </a: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</a:rPr>
              <a:t>Google FAR &amp; DFAR Clauses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Either type the clause in the search bar or utilize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  <a:hlinkClick r:id="rId3"/>
              </a:rPr>
              <a:t>https://gpo.gov</a:t>
            </a:r>
            <a:r>
              <a:rPr lang="en-US" sz="1800" b="1" dirty="0" smtClean="0">
                <a:solidFill>
                  <a:srgbClr val="333399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err="1" smtClean="0">
                <a:solidFill>
                  <a:srgbClr val="333399"/>
                </a:solidFill>
              </a:rPr>
              <a:t>AskDFAS</a:t>
            </a:r>
            <a:r>
              <a:rPr lang="en-US" sz="1800" b="1" dirty="0" smtClean="0">
                <a:solidFill>
                  <a:srgbClr val="333399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Required to reject invoices.  Can inquire about invoices as well.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  <a:hlinkClick r:id="rId4"/>
              </a:rPr>
              <a:t>https://www.dfas.mil</a:t>
            </a: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err="1" smtClean="0">
                <a:solidFill>
                  <a:srgbClr val="333399"/>
                </a:solidFill>
              </a:rPr>
              <a:t>myInvoice</a:t>
            </a:r>
            <a:endParaRPr lang="en-US" sz="1800" b="1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Check status of your invoice.  Requires PIEE (Procurement Integrated Enterprise Environment) know as WAWF suite.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  <a:hlinkClick r:id="rId5"/>
              </a:rPr>
              <a:t>https://piee.eb.mil</a:t>
            </a:r>
            <a:endParaRPr lang="en-US" sz="1800" b="1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 smtClean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rgbClr val="333399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33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3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 Aways and Things You Should Know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ED63-F903-49E3-90B1-C22521C242F8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Integrity - Service - Innovation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143000"/>
            <a:ext cx="85795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ndara" panose="020E0502030303020204" pitchFamily="34" charset="0"/>
              </a:rPr>
              <a:t>Know </a:t>
            </a:r>
            <a:r>
              <a:rPr lang="en-US" sz="2000" b="1" dirty="0" smtClean="0">
                <a:latin typeface="Candara" panose="020E0502030303020204" pitchFamily="34" charset="0"/>
              </a:rPr>
              <a:t>who your </a:t>
            </a:r>
            <a:r>
              <a:rPr lang="en-US" sz="2000" b="1" dirty="0">
                <a:latin typeface="Candara" panose="020E0502030303020204" pitchFamily="34" charset="0"/>
              </a:rPr>
              <a:t>contracting </a:t>
            </a:r>
            <a:r>
              <a:rPr lang="en-US" sz="2000" b="1" dirty="0" smtClean="0">
                <a:latin typeface="Candara" panose="020E0502030303020204" pitchFamily="34" charset="0"/>
              </a:rPr>
              <a:t>officer 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ndara" panose="020E0502030303020204" pitchFamily="34" charset="0"/>
              </a:rPr>
              <a:t>Understand </a:t>
            </a:r>
            <a:r>
              <a:rPr lang="en-US" sz="2000" b="1" dirty="0">
                <a:latin typeface="Candara" panose="020E0502030303020204" pitchFamily="34" charset="0"/>
              </a:rPr>
              <a:t>the terms of your contract, and invoice in accordance to </a:t>
            </a:r>
            <a:r>
              <a:rPr lang="en-US" sz="2000" b="1" dirty="0" smtClean="0">
                <a:latin typeface="Candara" panose="020E0502030303020204" pitchFamily="34" charset="0"/>
              </a:rPr>
              <a:t>them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ndara" panose="020E0502030303020204" pitchFamily="34" charset="0"/>
              </a:rPr>
              <a:t>SAM registration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ndara" panose="020E0502030303020204" pitchFamily="34" charset="0"/>
              </a:rPr>
              <a:t>Requests </a:t>
            </a:r>
            <a:r>
              <a:rPr lang="en-US" sz="2000" b="1" dirty="0">
                <a:latin typeface="Candara" panose="020E0502030303020204" pitchFamily="34" charset="0"/>
              </a:rPr>
              <a:t>to reject an invoice MUST be submitted via </a:t>
            </a:r>
            <a:r>
              <a:rPr lang="en-US" sz="2000" b="1" dirty="0" smtClean="0">
                <a:latin typeface="Candara" panose="020E0502030303020204" pitchFamily="34" charset="0"/>
              </a:rPr>
              <a:t>AskDFAS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ndara" panose="020E0502030303020204" pitchFamily="34" charset="0"/>
              </a:rPr>
              <a:t>Know who your DFAS payment office </a:t>
            </a:r>
            <a:r>
              <a:rPr lang="en-US" sz="2000" b="1" dirty="0" smtClean="0">
                <a:latin typeface="Candara" panose="020E0502030303020204" pitchFamily="34" charset="0"/>
              </a:rPr>
              <a:t>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ndara" panose="020E0502030303020204" pitchFamily="34" charset="0"/>
              </a:rPr>
              <a:t>Simplify:  The more complex your contract, the more risk of </a:t>
            </a:r>
            <a:r>
              <a:rPr lang="en-US" sz="2000" b="1" dirty="0" smtClean="0">
                <a:latin typeface="Candara" panose="020E0502030303020204" pitchFamily="34" charset="0"/>
              </a:rPr>
              <a:t>delays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 smtClean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ndara" panose="020E0502030303020204" pitchFamily="34" charset="0"/>
              </a:rPr>
              <a:t>Prompt Pay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 smtClean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Candara" panose="020E0502030303020204" pitchFamily="34" charset="0"/>
              </a:rPr>
              <a:t>Use self help tools</a:t>
            </a:r>
            <a:endParaRPr lang="en-US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82449"/>
      </p:ext>
    </p:extLst>
  </p:cSld>
  <p:clrMapOvr>
    <a:masterClrMapping/>
  </p:clrMapOvr>
</p:sld>
</file>

<file path=ppt/theme/theme1.xml><?xml version="1.0" encoding="utf-8"?>
<a:theme xmlns:a="http://schemas.openxmlformats.org/drawingml/2006/main" name="PSAH_PowerPoint_Template_FY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14298</TotalTime>
  <Words>1002</Words>
  <Application>Microsoft Office PowerPoint</Application>
  <PresentationFormat>On-screen Show (4:3)</PresentationFormat>
  <Paragraphs>199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Candara</vt:lpstr>
      <vt:lpstr>Times New Roman</vt:lpstr>
      <vt:lpstr>Wingdings</vt:lpstr>
      <vt:lpstr>Wingdings 2</vt:lpstr>
      <vt:lpstr>PSAH_PowerPoint_Template_FY14</vt:lpstr>
      <vt:lpstr>Content Slides</vt:lpstr>
      <vt:lpstr>Last Slide</vt:lpstr>
      <vt:lpstr>DFAS Commercial Pay Overview</vt:lpstr>
      <vt:lpstr>DFAS COMMERCIAL PAY</vt:lpstr>
      <vt:lpstr> Requirements Needed to Make Payment</vt:lpstr>
      <vt:lpstr>Commercial Payment Process</vt:lpstr>
      <vt:lpstr>Common Reasons for Payment Delays</vt:lpstr>
      <vt:lpstr>Contract Basics Continued </vt:lpstr>
      <vt:lpstr>Contract Basics Continued </vt:lpstr>
      <vt:lpstr>Self Help</vt:lpstr>
      <vt:lpstr>Key Take Aways and Things You Should Know</vt:lpstr>
      <vt:lpstr>I have my contract, Now What</vt:lpstr>
    </vt:vector>
  </TitlesOfParts>
  <Company>DFAS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(2nd line if necessary)</dc:title>
  <dc:creator>HILL, DAMON CIV DFAS</dc:creator>
  <cp:lastModifiedBy>Mathis, Devona M CIV DFAS JAC (USA)</cp:lastModifiedBy>
  <cp:revision>128</cp:revision>
  <cp:lastPrinted>2019-01-17T13:42:19Z</cp:lastPrinted>
  <dcterms:created xsi:type="dcterms:W3CDTF">2014-03-12T12:44:03Z</dcterms:created>
  <dcterms:modified xsi:type="dcterms:W3CDTF">2021-06-14T16:49:17Z</dcterms:modified>
</cp:coreProperties>
</file>